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58" r:id="rId5"/>
    <p:sldId id="265" r:id="rId6"/>
    <p:sldId id="259" r:id="rId7"/>
    <p:sldId id="260" r:id="rId8"/>
    <p:sldId id="268" r:id="rId9"/>
    <p:sldId id="261" r:id="rId10"/>
    <p:sldId id="262" r:id="rId11"/>
    <p:sldId id="26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15B3"/>
    <a:srgbClr val="25D139"/>
    <a:srgbClr val="33CCFF"/>
    <a:srgbClr val="FFCCFF"/>
    <a:srgbClr val="EF1D77"/>
    <a:srgbClr val="C40476"/>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CA9A562-DA2A-45B8-8AEE-EB6395777550}" type="datetimeFigureOut">
              <a:rPr lang="en-US" smtClean="0"/>
              <a:t>12/13/2011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2169B5-86A0-404C-B003-EADCE453A552}" type="slidenum">
              <a:rPr lang="en-US" smtClean="0"/>
              <a:t>‹#›</a:t>
            </a:fld>
            <a:endParaRPr lang="en-US"/>
          </a:p>
        </p:txBody>
      </p:sp>
    </p:spTree>
    <p:extLst>
      <p:ext uri="{BB962C8B-B14F-4D97-AF65-F5344CB8AC3E}">
        <p14:creationId xmlns:p14="http://schemas.microsoft.com/office/powerpoint/2010/main" val="3556721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A9A562-DA2A-45B8-8AEE-EB6395777550}" type="datetimeFigureOut">
              <a:rPr lang="en-US" smtClean="0"/>
              <a:t>12/13/2011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2169B5-86A0-404C-B003-EADCE453A552}" type="slidenum">
              <a:rPr lang="en-US" smtClean="0"/>
              <a:t>‹#›</a:t>
            </a:fld>
            <a:endParaRPr lang="en-US"/>
          </a:p>
        </p:txBody>
      </p:sp>
    </p:spTree>
    <p:extLst>
      <p:ext uri="{BB962C8B-B14F-4D97-AF65-F5344CB8AC3E}">
        <p14:creationId xmlns:p14="http://schemas.microsoft.com/office/powerpoint/2010/main" val="2264083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A9A562-DA2A-45B8-8AEE-EB6395777550}" type="datetimeFigureOut">
              <a:rPr lang="en-US" smtClean="0"/>
              <a:t>12/13/2011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2169B5-86A0-404C-B003-EADCE453A552}" type="slidenum">
              <a:rPr lang="en-US" smtClean="0"/>
              <a:t>‹#›</a:t>
            </a:fld>
            <a:endParaRPr lang="en-US"/>
          </a:p>
        </p:txBody>
      </p:sp>
    </p:spTree>
    <p:extLst>
      <p:ext uri="{BB962C8B-B14F-4D97-AF65-F5344CB8AC3E}">
        <p14:creationId xmlns:p14="http://schemas.microsoft.com/office/powerpoint/2010/main" val="17827465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CA9A562-DA2A-45B8-8AEE-EB6395777550}" type="datetimeFigureOut">
              <a:rPr lang="en-US" smtClean="0">
                <a:solidFill>
                  <a:prstClr val="black">
                    <a:tint val="75000"/>
                  </a:prstClr>
                </a:solidFill>
              </a:rPr>
              <a:pPr/>
              <a:t>12/13/2011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2169B5-86A0-404C-B003-EADCE453A5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428766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A9A562-DA2A-45B8-8AEE-EB6395777550}" type="datetimeFigureOut">
              <a:rPr lang="en-US" smtClean="0">
                <a:solidFill>
                  <a:prstClr val="black">
                    <a:tint val="75000"/>
                  </a:prstClr>
                </a:solidFill>
              </a:rPr>
              <a:pPr/>
              <a:t>12/13/2011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2169B5-86A0-404C-B003-EADCE453A5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102700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A9A562-DA2A-45B8-8AEE-EB6395777550}" type="datetimeFigureOut">
              <a:rPr lang="en-US" smtClean="0">
                <a:solidFill>
                  <a:prstClr val="black">
                    <a:tint val="75000"/>
                  </a:prstClr>
                </a:solidFill>
              </a:rPr>
              <a:pPr/>
              <a:t>12/13/2011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2169B5-86A0-404C-B003-EADCE453A5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66686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CA9A562-DA2A-45B8-8AEE-EB6395777550}" type="datetimeFigureOut">
              <a:rPr lang="en-US" smtClean="0">
                <a:solidFill>
                  <a:prstClr val="black">
                    <a:tint val="75000"/>
                  </a:prstClr>
                </a:solidFill>
              </a:rPr>
              <a:pPr/>
              <a:t>12/13/2011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A2169B5-86A0-404C-B003-EADCE453A5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337147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CA9A562-DA2A-45B8-8AEE-EB6395777550}" type="datetimeFigureOut">
              <a:rPr lang="en-US" smtClean="0">
                <a:solidFill>
                  <a:prstClr val="black">
                    <a:tint val="75000"/>
                  </a:prstClr>
                </a:solidFill>
              </a:rPr>
              <a:pPr/>
              <a:t>12/13/2011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DA2169B5-86A0-404C-B003-EADCE453A5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834314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CA9A562-DA2A-45B8-8AEE-EB6395777550}" type="datetimeFigureOut">
              <a:rPr lang="en-US" smtClean="0">
                <a:solidFill>
                  <a:prstClr val="black">
                    <a:tint val="75000"/>
                  </a:prstClr>
                </a:solidFill>
              </a:rPr>
              <a:pPr/>
              <a:t>12/13/2011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DA2169B5-86A0-404C-B003-EADCE453A5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931890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A9A562-DA2A-45B8-8AEE-EB6395777550}" type="datetimeFigureOut">
              <a:rPr lang="en-US" smtClean="0">
                <a:solidFill>
                  <a:prstClr val="black">
                    <a:tint val="75000"/>
                  </a:prstClr>
                </a:solidFill>
              </a:rPr>
              <a:pPr/>
              <a:t>12/13/2011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DA2169B5-86A0-404C-B003-EADCE453A5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215136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A9A562-DA2A-45B8-8AEE-EB6395777550}" type="datetimeFigureOut">
              <a:rPr lang="en-US" smtClean="0">
                <a:solidFill>
                  <a:prstClr val="black">
                    <a:tint val="75000"/>
                  </a:prstClr>
                </a:solidFill>
              </a:rPr>
              <a:pPr/>
              <a:t>12/13/2011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A2169B5-86A0-404C-B003-EADCE453A5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43111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A9A562-DA2A-45B8-8AEE-EB6395777550}" type="datetimeFigureOut">
              <a:rPr lang="en-US" smtClean="0"/>
              <a:t>12/13/2011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2169B5-86A0-404C-B003-EADCE453A552}" type="slidenum">
              <a:rPr lang="en-US" smtClean="0"/>
              <a:t>‹#›</a:t>
            </a:fld>
            <a:endParaRPr lang="en-US"/>
          </a:p>
        </p:txBody>
      </p:sp>
    </p:spTree>
    <p:extLst>
      <p:ext uri="{BB962C8B-B14F-4D97-AF65-F5344CB8AC3E}">
        <p14:creationId xmlns:p14="http://schemas.microsoft.com/office/powerpoint/2010/main" val="38334771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A9A562-DA2A-45B8-8AEE-EB6395777550}" type="datetimeFigureOut">
              <a:rPr lang="en-US" smtClean="0">
                <a:solidFill>
                  <a:prstClr val="black">
                    <a:tint val="75000"/>
                  </a:prstClr>
                </a:solidFill>
              </a:rPr>
              <a:pPr/>
              <a:t>12/13/2011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A2169B5-86A0-404C-B003-EADCE453A5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435038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A9A562-DA2A-45B8-8AEE-EB6395777550}" type="datetimeFigureOut">
              <a:rPr lang="en-US" smtClean="0">
                <a:solidFill>
                  <a:prstClr val="black">
                    <a:tint val="75000"/>
                  </a:prstClr>
                </a:solidFill>
              </a:rPr>
              <a:pPr/>
              <a:t>12/13/2011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2169B5-86A0-404C-B003-EADCE453A5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826307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A9A562-DA2A-45B8-8AEE-EB6395777550}" type="datetimeFigureOut">
              <a:rPr lang="en-US" smtClean="0">
                <a:solidFill>
                  <a:prstClr val="black">
                    <a:tint val="75000"/>
                  </a:prstClr>
                </a:solidFill>
              </a:rPr>
              <a:pPr/>
              <a:t>12/13/2011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2169B5-86A0-404C-B003-EADCE453A5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20420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A9A562-DA2A-45B8-8AEE-EB6395777550}" type="datetimeFigureOut">
              <a:rPr lang="en-US" smtClean="0"/>
              <a:t>12/13/2011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2169B5-86A0-404C-B003-EADCE453A552}" type="slidenum">
              <a:rPr lang="en-US" smtClean="0"/>
              <a:t>‹#›</a:t>
            </a:fld>
            <a:endParaRPr lang="en-US"/>
          </a:p>
        </p:txBody>
      </p:sp>
    </p:spTree>
    <p:extLst>
      <p:ext uri="{BB962C8B-B14F-4D97-AF65-F5344CB8AC3E}">
        <p14:creationId xmlns:p14="http://schemas.microsoft.com/office/powerpoint/2010/main" val="1266858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CA9A562-DA2A-45B8-8AEE-EB6395777550}" type="datetimeFigureOut">
              <a:rPr lang="en-US" smtClean="0"/>
              <a:t>12/13/2011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2169B5-86A0-404C-B003-EADCE453A552}" type="slidenum">
              <a:rPr lang="en-US" smtClean="0"/>
              <a:t>‹#›</a:t>
            </a:fld>
            <a:endParaRPr lang="en-US"/>
          </a:p>
        </p:txBody>
      </p:sp>
    </p:spTree>
    <p:extLst>
      <p:ext uri="{BB962C8B-B14F-4D97-AF65-F5344CB8AC3E}">
        <p14:creationId xmlns:p14="http://schemas.microsoft.com/office/powerpoint/2010/main" val="2225804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CA9A562-DA2A-45B8-8AEE-EB6395777550}" type="datetimeFigureOut">
              <a:rPr lang="en-US" smtClean="0"/>
              <a:t>12/13/2011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A2169B5-86A0-404C-B003-EADCE453A552}" type="slidenum">
              <a:rPr lang="en-US" smtClean="0"/>
              <a:t>‹#›</a:t>
            </a:fld>
            <a:endParaRPr lang="en-US"/>
          </a:p>
        </p:txBody>
      </p:sp>
    </p:spTree>
    <p:extLst>
      <p:ext uri="{BB962C8B-B14F-4D97-AF65-F5344CB8AC3E}">
        <p14:creationId xmlns:p14="http://schemas.microsoft.com/office/powerpoint/2010/main" val="29962283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CA9A562-DA2A-45B8-8AEE-EB6395777550}" type="datetimeFigureOut">
              <a:rPr lang="en-US" smtClean="0"/>
              <a:t>12/13/2011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A2169B5-86A0-404C-B003-EADCE453A552}" type="slidenum">
              <a:rPr lang="en-US" smtClean="0"/>
              <a:t>‹#›</a:t>
            </a:fld>
            <a:endParaRPr lang="en-US"/>
          </a:p>
        </p:txBody>
      </p:sp>
    </p:spTree>
    <p:extLst>
      <p:ext uri="{BB962C8B-B14F-4D97-AF65-F5344CB8AC3E}">
        <p14:creationId xmlns:p14="http://schemas.microsoft.com/office/powerpoint/2010/main" val="4094836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A9A562-DA2A-45B8-8AEE-EB6395777550}" type="datetimeFigureOut">
              <a:rPr lang="en-US" smtClean="0"/>
              <a:t>12/13/2011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A2169B5-86A0-404C-B003-EADCE453A552}" type="slidenum">
              <a:rPr lang="en-US" smtClean="0"/>
              <a:t>‹#›</a:t>
            </a:fld>
            <a:endParaRPr lang="en-US"/>
          </a:p>
        </p:txBody>
      </p:sp>
    </p:spTree>
    <p:extLst>
      <p:ext uri="{BB962C8B-B14F-4D97-AF65-F5344CB8AC3E}">
        <p14:creationId xmlns:p14="http://schemas.microsoft.com/office/powerpoint/2010/main" val="3640471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A9A562-DA2A-45B8-8AEE-EB6395777550}" type="datetimeFigureOut">
              <a:rPr lang="en-US" smtClean="0"/>
              <a:t>12/13/2011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2169B5-86A0-404C-B003-EADCE453A552}" type="slidenum">
              <a:rPr lang="en-US" smtClean="0"/>
              <a:t>‹#›</a:t>
            </a:fld>
            <a:endParaRPr lang="en-US"/>
          </a:p>
        </p:txBody>
      </p:sp>
    </p:spTree>
    <p:extLst>
      <p:ext uri="{BB962C8B-B14F-4D97-AF65-F5344CB8AC3E}">
        <p14:creationId xmlns:p14="http://schemas.microsoft.com/office/powerpoint/2010/main" val="3924065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A9A562-DA2A-45B8-8AEE-EB6395777550}" type="datetimeFigureOut">
              <a:rPr lang="en-US" smtClean="0"/>
              <a:t>12/13/2011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2169B5-86A0-404C-B003-EADCE453A552}" type="slidenum">
              <a:rPr lang="en-US" smtClean="0"/>
              <a:t>‹#›</a:t>
            </a:fld>
            <a:endParaRPr lang="en-US"/>
          </a:p>
        </p:txBody>
      </p:sp>
    </p:spTree>
    <p:extLst>
      <p:ext uri="{BB962C8B-B14F-4D97-AF65-F5344CB8AC3E}">
        <p14:creationId xmlns:p14="http://schemas.microsoft.com/office/powerpoint/2010/main" val="2655187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A9A562-DA2A-45B8-8AEE-EB6395777550}" type="datetimeFigureOut">
              <a:rPr lang="en-US" smtClean="0"/>
              <a:t>12/13/2011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2169B5-86A0-404C-B003-EADCE453A552}" type="slidenum">
              <a:rPr lang="en-US" smtClean="0"/>
              <a:t>‹#›</a:t>
            </a:fld>
            <a:endParaRPr lang="en-US"/>
          </a:p>
        </p:txBody>
      </p:sp>
    </p:spTree>
    <p:extLst>
      <p:ext uri="{BB962C8B-B14F-4D97-AF65-F5344CB8AC3E}">
        <p14:creationId xmlns:p14="http://schemas.microsoft.com/office/powerpoint/2010/main" val="40672114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A9A562-DA2A-45B8-8AEE-EB6395777550}" type="datetimeFigureOut">
              <a:rPr lang="en-US" smtClean="0">
                <a:solidFill>
                  <a:prstClr val="black">
                    <a:tint val="75000"/>
                  </a:prstClr>
                </a:solidFill>
              </a:rPr>
              <a:pPr/>
              <a:t>12/13/2011</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2169B5-86A0-404C-B003-EADCE453A5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250177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5000"/>
            <a:lum/>
          </a:blip>
          <a:srcRect/>
          <a:stretch>
            <a:fillRect l="-6000" r="-6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6600" dirty="0" smtClean="0">
                <a:ln w="12700">
                  <a:solidFill>
                    <a:srgbClr val="FFC000"/>
                  </a:solidFill>
                </a:ln>
                <a:solidFill>
                  <a:schemeClr val="tx2">
                    <a:lumMod val="75000"/>
                  </a:schemeClr>
                </a:solidFill>
                <a:effectLst>
                  <a:glow rad="228600">
                    <a:schemeClr val="accent6">
                      <a:satMod val="175000"/>
                      <a:alpha val="40000"/>
                    </a:schemeClr>
                  </a:glow>
                </a:effectLst>
                <a:latin typeface="Adobe Garamond Pro" pitchFamily="18" charset="0"/>
              </a:rPr>
              <a:t>Marco Island, Florida</a:t>
            </a:r>
            <a:endParaRPr lang="en-US" sz="6600" dirty="0">
              <a:ln w="12700">
                <a:solidFill>
                  <a:srgbClr val="FFC000"/>
                </a:solidFill>
              </a:ln>
              <a:solidFill>
                <a:schemeClr val="tx2">
                  <a:lumMod val="75000"/>
                </a:schemeClr>
              </a:solidFill>
              <a:effectLst>
                <a:glow rad="228600">
                  <a:schemeClr val="accent6">
                    <a:satMod val="175000"/>
                    <a:alpha val="40000"/>
                  </a:schemeClr>
                </a:glow>
              </a:effectLst>
              <a:latin typeface="Adobe Garamond Pro" pitchFamily="18" charset="0"/>
            </a:endParaRPr>
          </a:p>
        </p:txBody>
      </p:sp>
      <p:sp>
        <p:nvSpPr>
          <p:cNvPr id="5" name="Content Placeholder 4"/>
          <p:cNvSpPr>
            <a:spLocks noGrp="1"/>
          </p:cNvSpPr>
          <p:nvPr>
            <p:ph idx="1"/>
          </p:nvPr>
        </p:nvSpPr>
        <p:spPr>
          <a:xfrm>
            <a:off x="4495800" y="5257800"/>
            <a:ext cx="4495800" cy="1447799"/>
          </a:xfrm>
        </p:spPr>
        <p:txBody>
          <a:bodyPr>
            <a:normAutofit/>
          </a:bodyPr>
          <a:lstStyle/>
          <a:p>
            <a:r>
              <a:rPr lang="en-US" sz="1800" dirty="0" smtClean="0">
                <a:solidFill>
                  <a:schemeClr val="tx2">
                    <a:lumMod val="75000"/>
                  </a:schemeClr>
                </a:solidFill>
              </a:rPr>
              <a:t>Presented by: Kathryn </a:t>
            </a:r>
            <a:r>
              <a:rPr lang="en-US" sz="1800" dirty="0" err="1" smtClean="0">
                <a:solidFill>
                  <a:schemeClr val="tx2">
                    <a:lumMod val="75000"/>
                  </a:schemeClr>
                </a:solidFill>
              </a:rPr>
              <a:t>Middlebrook</a:t>
            </a:r>
            <a:endParaRPr lang="en-US" sz="1800" dirty="0" smtClean="0">
              <a:solidFill>
                <a:schemeClr val="tx2">
                  <a:lumMod val="75000"/>
                </a:schemeClr>
              </a:solidFill>
            </a:endParaRPr>
          </a:p>
          <a:p>
            <a:r>
              <a:rPr lang="en-US" sz="1800" dirty="0" smtClean="0">
                <a:solidFill>
                  <a:schemeClr val="tx2">
                    <a:lumMod val="75000"/>
                  </a:schemeClr>
                </a:solidFill>
              </a:rPr>
              <a:t>Project 6: Planning Your Dream Vacation</a:t>
            </a:r>
          </a:p>
          <a:p>
            <a:r>
              <a:rPr lang="en-US" sz="1800" dirty="0" smtClean="0">
                <a:solidFill>
                  <a:schemeClr val="tx2">
                    <a:lumMod val="75000"/>
                  </a:schemeClr>
                </a:solidFill>
              </a:rPr>
              <a:t>December 8, 2011</a:t>
            </a:r>
            <a:endParaRPr lang="en-US" sz="1800" dirty="0">
              <a:solidFill>
                <a:schemeClr val="tx2">
                  <a:lumMod val="75000"/>
                </a:schemeClr>
              </a:solidFill>
            </a:endParaRPr>
          </a:p>
        </p:txBody>
      </p:sp>
    </p:spTree>
    <p:extLst>
      <p:ext uri="{BB962C8B-B14F-4D97-AF65-F5344CB8AC3E}">
        <p14:creationId xmlns:p14="http://schemas.microsoft.com/office/powerpoint/2010/main" val="17057448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39999">
              <a:srgbClr val="0A128C"/>
            </a:gs>
            <a:gs pos="70000">
              <a:srgbClr val="181CC7"/>
            </a:gs>
            <a:gs pos="88000">
              <a:srgbClr val="7005D4"/>
            </a:gs>
            <a:gs pos="100000">
              <a:srgbClr val="8C3D91"/>
            </a:gs>
          </a:gsLst>
          <a:lin ang="5400000" scaled="0"/>
        </a:gradFill>
        <a:effectLst/>
      </p:bgPr>
    </p:bg>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33651">
            <a:off x="732868" y="1562989"/>
            <a:ext cx="3052153" cy="2031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1219198"/>
            <a:ext cx="2781301" cy="2083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411197">
            <a:off x="4908288" y="1666091"/>
            <a:ext cx="2983616" cy="1985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4713" y="3593592"/>
            <a:ext cx="2490788" cy="2686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407243">
            <a:off x="5651700" y="3614984"/>
            <a:ext cx="2883718" cy="21600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9806241">
            <a:off x="735908" y="3761467"/>
            <a:ext cx="2884072" cy="2160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057400" y="231603"/>
            <a:ext cx="4525021" cy="923330"/>
          </a:xfrm>
          <a:prstGeom prst="rect">
            <a:avLst/>
          </a:prstGeom>
          <a:noFill/>
        </p:spPr>
        <p:txBody>
          <a:bodyPr wrap="none" lIns="91440" tIns="45720" rIns="91440" bIns="45720">
            <a:spAutoFit/>
          </a:bodyPr>
          <a:lstStyle/>
          <a:p>
            <a:pPr algn="ct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Feature Photos</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7" name="TextBox 6"/>
          <p:cNvSpPr txBox="1"/>
          <p:nvPr/>
        </p:nvSpPr>
        <p:spPr>
          <a:xfrm rot="888054">
            <a:off x="426169" y="3269455"/>
            <a:ext cx="1339744" cy="461665"/>
          </a:xfrm>
          <a:prstGeom prst="rect">
            <a:avLst/>
          </a:prstGeom>
          <a:noFill/>
        </p:spPr>
        <p:txBody>
          <a:bodyPr wrap="square" rtlCol="0">
            <a:spAutoFit/>
          </a:bodyPr>
          <a:lstStyle/>
          <a:p>
            <a:r>
              <a:rPr lang="en-US" sz="1200" dirty="0" smtClean="0">
                <a:solidFill>
                  <a:schemeClr val="accent6">
                    <a:lumMod val="75000"/>
                  </a:schemeClr>
                </a:solidFill>
                <a:latin typeface="Adobe Gothic Std B" pitchFamily="34" charset="-128"/>
                <a:ea typeface="Adobe Gothic Std B" pitchFamily="34" charset="-128"/>
              </a:rPr>
              <a:t>An aerial view of Marco Island</a:t>
            </a:r>
            <a:endParaRPr lang="en-US" sz="1200" dirty="0">
              <a:solidFill>
                <a:schemeClr val="accent6">
                  <a:lumMod val="75000"/>
                </a:schemeClr>
              </a:solidFill>
              <a:latin typeface="Adobe Gothic Std B" pitchFamily="34" charset="-128"/>
              <a:ea typeface="Adobe Gothic Std B" pitchFamily="34" charset="-128"/>
            </a:endParaRPr>
          </a:p>
        </p:txBody>
      </p:sp>
      <p:sp>
        <p:nvSpPr>
          <p:cNvPr id="8" name="TextBox 7"/>
          <p:cNvSpPr txBox="1"/>
          <p:nvPr/>
        </p:nvSpPr>
        <p:spPr>
          <a:xfrm>
            <a:off x="3657599" y="2945668"/>
            <a:ext cx="1683371" cy="369332"/>
          </a:xfrm>
          <a:prstGeom prst="rect">
            <a:avLst/>
          </a:prstGeom>
          <a:noFill/>
        </p:spPr>
        <p:txBody>
          <a:bodyPr wrap="square" rtlCol="0">
            <a:spAutoFit/>
          </a:bodyPr>
          <a:lstStyle/>
          <a:p>
            <a:r>
              <a:rPr lang="en-US" dirty="0" smtClean="0">
                <a:solidFill>
                  <a:schemeClr val="accent6">
                    <a:lumMod val="75000"/>
                  </a:schemeClr>
                </a:solidFill>
                <a:latin typeface="Adobe Gothic Std B" pitchFamily="34" charset="-128"/>
                <a:ea typeface="Adobe Gothic Std B" pitchFamily="34" charset="-128"/>
              </a:rPr>
              <a:t>The Beach!</a:t>
            </a:r>
            <a:endParaRPr lang="en-US" dirty="0">
              <a:solidFill>
                <a:schemeClr val="accent6">
                  <a:lumMod val="75000"/>
                </a:schemeClr>
              </a:solidFill>
              <a:latin typeface="Adobe Gothic Std B" pitchFamily="34" charset="-128"/>
              <a:ea typeface="Adobe Gothic Std B" pitchFamily="34" charset="-128"/>
            </a:endParaRPr>
          </a:p>
        </p:txBody>
      </p:sp>
      <p:sp>
        <p:nvSpPr>
          <p:cNvPr id="9" name="TextBox 8"/>
          <p:cNvSpPr txBox="1"/>
          <p:nvPr/>
        </p:nvSpPr>
        <p:spPr>
          <a:xfrm rot="20336509">
            <a:off x="7326672" y="3071657"/>
            <a:ext cx="1524000" cy="461665"/>
          </a:xfrm>
          <a:prstGeom prst="rect">
            <a:avLst/>
          </a:prstGeom>
          <a:noFill/>
        </p:spPr>
        <p:txBody>
          <a:bodyPr wrap="square" rtlCol="0">
            <a:spAutoFit/>
          </a:bodyPr>
          <a:lstStyle/>
          <a:p>
            <a:r>
              <a:rPr lang="en-US" sz="1200" dirty="0" smtClean="0">
                <a:solidFill>
                  <a:schemeClr val="accent6">
                    <a:lumMod val="75000"/>
                  </a:schemeClr>
                </a:solidFill>
                <a:latin typeface="Adobe Gothic Std B" pitchFamily="34" charset="-128"/>
                <a:ea typeface="Adobe Gothic Std B" pitchFamily="34" charset="-128"/>
              </a:rPr>
              <a:t>View from Hotel! Gorgeous! </a:t>
            </a:r>
            <a:endParaRPr lang="en-US" sz="1200" dirty="0">
              <a:solidFill>
                <a:schemeClr val="accent6">
                  <a:lumMod val="75000"/>
                </a:schemeClr>
              </a:solidFill>
              <a:latin typeface="Adobe Gothic Std B" pitchFamily="34" charset="-128"/>
              <a:ea typeface="Adobe Gothic Std B" pitchFamily="34" charset="-128"/>
            </a:endParaRPr>
          </a:p>
        </p:txBody>
      </p:sp>
      <p:sp>
        <p:nvSpPr>
          <p:cNvPr id="10" name="TextBox 9"/>
          <p:cNvSpPr txBox="1"/>
          <p:nvPr/>
        </p:nvSpPr>
        <p:spPr>
          <a:xfrm rot="19871204">
            <a:off x="1842945" y="5887902"/>
            <a:ext cx="1447800" cy="381000"/>
          </a:xfrm>
          <a:prstGeom prst="rect">
            <a:avLst/>
          </a:prstGeom>
          <a:noFill/>
        </p:spPr>
        <p:txBody>
          <a:bodyPr wrap="square" rtlCol="0">
            <a:spAutoFit/>
          </a:bodyPr>
          <a:lstStyle/>
          <a:p>
            <a:r>
              <a:rPr lang="en-US" dirty="0" smtClean="0">
                <a:solidFill>
                  <a:schemeClr val="accent6">
                    <a:lumMod val="75000"/>
                  </a:schemeClr>
                </a:solidFill>
                <a:latin typeface="Adobe Gothic Std B" pitchFamily="34" charset="-128"/>
                <a:ea typeface="Adobe Gothic Std B" pitchFamily="34" charset="-128"/>
              </a:rPr>
              <a:t>The Pool!</a:t>
            </a:r>
            <a:endParaRPr lang="en-US" dirty="0">
              <a:solidFill>
                <a:schemeClr val="accent6">
                  <a:lumMod val="75000"/>
                </a:schemeClr>
              </a:solidFill>
              <a:latin typeface="Adobe Gothic Std B" pitchFamily="34" charset="-128"/>
              <a:ea typeface="Adobe Gothic Std B" pitchFamily="34" charset="-128"/>
            </a:endParaRPr>
          </a:p>
        </p:txBody>
      </p:sp>
      <p:sp>
        <p:nvSpPr>
          <p:cNvPr id="11" name="TextBox 10"/>
          <p:cNvSpPr txBox="1"/>
          <p:nvPr/>
        </p:nvSpPr>
        <p:spPr>
          <a:xfrm>
            <a:off x="3733800" y="6280414"/>
            <a:ext cx="1905000" cy="523220"/>
          </a:xfrm>
          <a:prstGeom prst="rect">
            <a:avLst/>
          </a:prstGeom>
          <a:noFill/>
        </p:spPr>
        <p:txBody>
          <a:bodyPr wrap="square" rtlCol="0">
            <a:spAutoFit/>
          </a:bodyPr>
          <a:lstStyle/>
          <a:p>
            <a:r>
              <a:rPr lang="en-US" sz="1400" dirty="0" smtClean="0">
                <a:solidFill>
                  <a:schemeClr val="accent6">
                    <a:lumMod val="75000"/>
                  </a:schemeClr>
                </a:solidFill>
                <a:latin typeface="Adobe Gothic Std B" pitchFamily="34" charset="-128"/>
                <a:ea typeface="Adobe Gothic Std B" pitchFamily="34" charset="-128"/>
              </a:rPr>
              <a:t>Animals in the ocean near Marco Island</a:t>
            </a:r>
            <a:endParaRPr lang="en-US" sz="1400" dirty="0">
              <a:solidFill>
                <a:schemeClr val="accent6">
                  <a:lumMod val="75000"/>
                </a:schemeClr>
              </a:solidFill>
              <a:latin typeface="Adobe Gothic Std B" pitchFamily="34" charset="-128"/>
              <a:ea typeface="Adobe Gothic Std B" pitchFamily="34" charset="-128"/>
            </a:endParaRPr>
          </a:p>
        </p:txBody>
      </p:sp>
      <p:sp>
        <p:nvSpPr>
          <p:cNvPr id="12" name="TextBox 11"/>
          <p:cNvSpPr txBox="1"/>
          <p:nvPr/>
        </p:nvSpPr>
        <p:spPr>
          <a:xfrm rot="1308398">
            <a:off x="5943066" y="5746325"/>
            <a:ext cx="1666261" cy="523220"/>
          </a:xfrm>
          <a:prstGeom prst="rect">
            <a:avLst/>
          </a:prstGeom>
          <a:noFill/>
        </p:spPr>
        <p:txBody>
          <a:bodyPr wrap="square" rtlCol="0">
            <a:spAutoFit/>
          </a:bodyPr>
          <a:lstStyle/>
          <a:p>
            <a:r>
              <a:rPr lang="en-US" sz="1400" dirty="0" smtClean="0">
                <a:solidFill>
                  <a:schemeClr val="accent6">
                    <a:lumMod val="75000"/>
                  </a:schemeClr>
                </a:solidFill>
                <a:latin typeface="Adobe Gothic Std B" pitchFamily="34" charset="-128"/>
                <a:ea typeface="Adobe Gothic Std B" pitchFamily="34" charset="-128"/>
              </a:rPr>
              <a:t>The Magnificent Everglades!</a:t>
            </a:r>
            <a:endParaRPr lang="en-US" sz="1400" dirty="0">
              <a:solidFill>
                <a:schemeClr val="accent6">
                  <a:lumMod val="75000"/>
                </a:schemeClr>
              </a:solidFill>
              <a:latin typeface="Adobe Gothic Std B" pitchFamily="34" charset="-128"/>
              <a:ea typeface="Adobe Gothic Std B" pitchFamily="34" charset="-128"/>
            </a:endParaRPr>
          </a:p>
        </p:txBody>
      </p:sp>
    </p:spTree>
    <p:extLst>
      <p:ext uri="{BB962C8B-B14F-4D97-AF65-F5344CB8AC3E}">
        <p14:creationId xmlns:p14="http://schemas.microsoft.com/office/powerpoint/2010/main" val="178583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0070C0"/>
            </a:gs>
            <a:gs pos="100000">
              <a:srgbClr val="7030A0"/>
            </a:gs>
            <a:gs pos="100000">
              <a:srgbClr val="FF0300"/>
            </a:gs>
            <a:gs pos="100000">
              <a:srgbClr val="7030A0"/>
            </a:gs>
          </a:gsLst>
          <a:lin ang="135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92D050"/>
                </a:solidFill>
                <a:latin typeface="Berylium" pitchFamily="2" charset="0"/>
              </a:rPr>
              <a:t>Climate of Marco Island</a:t>
            </a:r>
            <a:endParaRPr lang="en-US" dirty="0">
              <a:solidFill>
                <a:srgbClr val="92D050"/>
              </a:solidFill>
              <a:latin typeface="Berylium" pitchFamily="2" charset="0"/>
            </a:endParaRPr>
          </a:p>
        </p:txBody>
      </p:sp>
      <p:sp>
        <p:nvSpPr>
          <p:cNvPr id="3" name="Content Placeholder 2"/>
          <p:cNvSpPr>
            <a:spLocks noGrp="1"/>
          </p:cNvSpPr>
          <p:nvPr>
            <p:ph idx="1"/>
          </p:nvPr>
        </p:nvSpPr>
        <p:spPr>
          <a:xfrm>
            <a:off x="533400" y="1989381"/>
            <a:ext cx="8229600" cy="4525963"/>
          </a:xfrm>
        </p:spPr>
        <p:txBody>
          <a:bodyPr>
            <a:normAutofit/>
          </a:bodyPr>
          <a:lstStyle/>
          <a:p>
            <a:r>
              <a:rPr lang="en-US" sz="4000" dirty="0" smtClean="0">
                <a:solidFill>
                  <a:srgbClr val="92D050"/>
                </a:solidFill>
                <a:latin typeface="Berylium" pitchFamily="2" charset="0"/>
              </a:rPr>
              <a:t>Marco Island is a beautiful island right on the water of the Gulf of Mexico. The average temperature is about 90 degrees Fahrenheit. The weather there is gorgeous, clear blue skies and beautiful sun every day!</a:t>
            </a:r>
            <a:endParaRPr lang="en-US" sz="4000" dirty="0">
              <a:solidFill>
                <a:srgbClr val="92D050"/>
              </a:solidFill>
              <a:latin typeface="Berylium" pitchFamily="2" charset="0"/>
            </a:endParaRPr>
          </a:p>
        </p:txBody>
      </p:sp>
      <p:pic>
        <p:nvPicPr>
          <p:cNvPr id="1026" name="Picture 2" descr="C:\Documents and Settings\kathynmiddlebrook\Local Settings\Temporary Internet Files\Content.IE5\31P3X5O7\MC900434736[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1289"/>
            <a:ext cx="2057400"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83830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pattFill prst="plaid">
          <a:fgClr>
            <a:srgbClr val="C40476"/>
          </a:fgClr>
          <a:bgClr>
            <a:srgbClr val="EB15B3"/>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solidFill>
                  <a:srgbClr val="FFCCFF"/>
                </a:solidFill>
                <a:effectLst>
                  <a:glow rad="228600">
                    <a:schemeClr val="accent4">
                      <a:satMod val="175000"/>
                      <a:alpha val="40000"/>
                    </a:schemeClr>
                  </a:glow>
                </a:effectLst>
                <a:latin typeface="Gill Sans MT Condensed" pitchFamily="34" charset="0"/>
              </a:rPr>
              <a:t>How to get to Marco Island</a:t>
            </a:r>
            <a:endParaRPr lang="en-US" sz="6600" dirty="0">
              <a:solidFill>
                <a:srgbClr val="FFCCFF"/>
              </a:solidFill>
              <a:effectLst>
                <a:glow rad="228600">
                  <a:schemeClr val="accent4">
                    <a:satMod val="175000"/>
                    <a:alpha val="40000"/>
                  </a:schemeClr>
                </a:glow>
              </a:effectLst>
              <a:latin typeface="Gill Sans MT Condensed" pitchFamily="34" charset="0"/>
            </a:endParaRPr>
          </a:p>
        </p:txBody>
      </p:sp>
      <p:sp>
        <p:nvSpPr>
          <p:cNvPr id="3" name="Content Placeholder 2"/>
          <p:cNvSpPr>
            <a:spLocks noGrp="1"/>
          </p:cNvSpPr>
          <p:nvPr>
            <p:ph idx="1"/>
          </p:nvPr>
        </p:nvSpPr>
        <p:spPr/>
        <p:txBody>
          <a:bodyPr>
            <a:normAutofit/>
          </a:bodyPr>
          <a:lstStyle/>
          <a:p>
            <a:r>
              <a:rPr lang="en-US" sz="3600" dirty="0" smtClean="0">
                <a:solidFill>
                  <a:srgbClr val="FFCCFF"/>
                </a:solidFill>
                <a:latin typeface="Gill Sans MT Condensed" pitchFamily="34" charset="0"/>
                <a:ea typeface="Adobe Fan Heiti Std B" pitchFamily="34" charset="-128"/>
              </a:rPr>
              <a:t>In order to get to Marco Island, a plane from Kennedy Airport will bring you to Fort Myers airport. You then must drive 1 hour to Marco Island. </a:t>
            </a:r>
          </a:p>
          <a:p>
            <a:r>
              <a:rPr lang="en-US" sz="3600" dirty="0" smtClean="0">
                <a:solidFill>
                  <a:srgbClr val="FFCCFF"/>
                </a:solidFill>
                <a:latin typeface="Gill Sans MT Condensed" pitchFamily="34" charset="0"/>
                <a:ea typeface="Adobe Fan Heiti Std B" pitchFamily="34" charset="-128"/>
              </a:rPr>
              <a:t>The distance from Ridgefield to Marco Island </a:t>
            </a:r>
            <a:r>
              <a:rPr lang="en-US" sz="3600" dirty="0">
                <a:solidFill>
                  <a:srgbClr val="FFCCFF"/>
                </a:solidFill>
                <a:latin typeface="Gill Sans MT Condensed" pitchFamily="34" charset="0"/>
                <a:ea typeface="Adobe Fan Heiti Std B" pitchFamily="34" charset="-128"/>
              </a:rPr>
              <a:t>is about </a:t>
            </a:r>
            <a:r>
              <a:rPr lang="en-US" sz="3600" dirty="0" smtClean="0">
                <a:solidFill>
                  <a:srgbClr val="FFCCFF"/>
                </a:solidFill>
                <a:latin typeface="Gill Sans MT Condensed" pitchFamily="34" charset="0"/>
                <a:ea typeface="Adobe Fan Heiti Std B" pitchFamily="34" charset="-128"/>
              </a:rPr>
              <a:t>1452.72 miles.</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3867623"/>
            <a:ext cx="2295525" cy="2866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32888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pattFill prst="plaid">
          <a:fgClr>
            <a:srgbClr val="C40476"/>
          </a:fgClr>
          <a:bgClr>
            <a:srgbClr val="EF1D77"/>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solidFill>
                  <a:srgbClr val="FFCCFF"/>
                </a:solidFill>
                <a:effectLst>
                  <a:glow rad="139700">
                    <a:schemeClr val="accent5">
                      <a:satMod val="175000"/>
                      <a:alpha val="40000"/>
                    </a:schemeClr>
                  </a:glow>
                </a:effectLst>
                <a:latin typeface="Gill Sans MT Condensed" pitchFamily="34" charset="0"/>
              </a:rPr>
              <a:t>How to get to Marco Island Cont.</a:t>
            </a:r>
            <a:endParaRPr lang="en-US" sz="6000" dirty="0">
              <a:solidFill>
                <a:srgbClr val="FFCCFF"/>
              </a:solidFill>
              <a:effectLst>
                <a:glow rad="139700">
                  <a:schemeClr val="accent5">
                    <a:satMod val="175000"/>
                    <a:alpha val="40000"/>
                  </a:schemeClr>
                </a:glow>
              </a:effectLst>
              <a:latin typeface="Gill Sans MT Condensed" pitchFamily="34" charset="0"/>
            </a:endParaRPr>
          </a:p>
        </p:txBody>
      </p:sp>
      <p:sp>
        <p:nvSpPr>
          <p:cNvPr id="3" name="Content Placeholder 2"/>
          <p:cNvSpPr>
            <a:spLocks noGrp="1"/>
          </p:cNvSpPr>
          <p:nvPr>
            <p:ph idx="1"/>
          </p:nvPr>
        </p:nvSpPr>
        <p:spPr/>
        <p:txBody>
          <a:bodyPr/>
          <a:lstStyle/>
          <a:p>
            <a:r>
              <a:rPr lang="en-US" sz="3600" dirty="0">
                <a:solidFill>
                  <a:srgbClr val="FFCCFF"/>
                </a:solidFill>
                <a:latin typeface="Gill Sans MT Condensed" pitchFamily="34" charset="0"/>
              </a:rPr>
              <a:t>The total trip time will probably be about 7  hours long.</a:t>
            </a:r>
          </a:p>
          <a:p>
            <a:r>
              <a:rPr lang="en-US" sz="3600" dirty="0">
                <a:solidFill>
                  <a:srgbClr val="FFCCFF"/>
                </a:solidFill>
                <a:latin typeface="Gill Sans MT Condensed" pitchFamily="34" charset="0"/>
              </a:rPr>
              <a:t>Round trip tickets would cost $700 for each person, but it is well worth it! </a:t>
            </a:r>
          </a:p>
          <a:p>
            <a:r>
              <a:rPr lang="en-US" sz="3600" dirty="0">
                <a:solidFill>
                  <a:srgbClr val="FFCCFF"/>
                </a:solidFill>
                <a:latin typeface="Gill Sans MT Condensed" pitchFamily="34" charset="0"/>
              </a:rPr>
              <a:t>The cost of a rental car is also about $50 per night</a:t>
            </a:r>
          </a:p>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931950">
            <a:off x="1298199" y="4792392"/>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61978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5000">
              <a:schemeClr val="accent5">
                <a:lumMod val="75000"/>
              </a:schemeClr>
            </a:gs>
            <a:gs pos="100000">
              <a:schemeClr val="accent1">
                <a:tint val="44500"/>
                <a:satMod val="160000"/>
              </a:schemeClr>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TextBox 3"/>
          <p:cNvSpPr txBox="1"/>
          <p:nvPr/>
        </p:nvSpPr>
        <p:spPr>
          <a:xfrm>
            <a:off x="762000" y="304800"/>
            <a:ext cx="7467600" cy="830997"/>
          </a:xfrm>
          <a:prstGeom prst="rect">
            <a:avLst/>
          </a:prstGeom>
          <a:noFill/>
        </p:spPr>
        <p:txBody>
          <a:bodyPr wrap="square" rtlCol="0">
            <a:spAutoFit/>
          </a:bodyPr>
          <a:lstStyle/>
          <a:p>
            <a:pPr algn="ctr"/>
            <a:r>
              <a:rPr lang="en-US" sz="4800" b="1" dirty="0" smtClean="0">
                <a:solidFill>
                  <a:srgbClr val="FFFF00"/>
                </a:solidFill>
                <a:latin typeface="Century Gothic" pitchFamily="34" charset="0"/>
              </a:rPr>
              <a:t>Hotels in Marco Island</a:t>
            </a:r>
            <a:endParaRPr lang="en-US" sz="4800" b="1" dirty="0">
              <a:solidFill>
                <a:srgbClr val="FFFF00"/>
              </a:solidFill>
              <a:latin typeface="Century Gothic" pitchFamily="34" charset="0"/>
            </a:endParaRPr>
          </a:p>
        </p:txBody>
      </p:sp>
      <p:sp>
        <p:nvSpPr>
          <p:cNvPr id="5" name="TextBox 4"/>
          <p:cNvSpPr txBox="1"/>
          <p:nvPr/>
        </p:nvSpPr>
        <p:spPr>
          <a:xfrm>
            <a:off x="2514600" y="2243388"/>
            <a:ext cx="6553200" cy="1569660"/>
          </a:xfrm>
          <a:prstGeom prst="rect">
            <a:avLst/>
          </a:prstGeom>
          <a:noFill/>
        </p:spPr>
        <p:txBody>
          <a:bodyPr wrap="square" rtlCol="0">
            <a:spAutoFit/>
          </a:bodyPr>
          <a:lstStyle/>
          <a:p>
            <a:r>
              <a:rPr lang="en-US" sz="2400" b="1" dirty="0" smtClean="0">
                <a:solidFill>
                  <a:srgbClr val="FFFF00"/>
                </a:solidFill>
                <a:latin typeface="Century Gothic" pitchFamily="34" charset="0"/>
              </a:rPr>
              <a:t>Marco Island </a:t>
            </a:r>
            <a:r>
              <a:rPr lang="en-US" sz="2400" b="1" dirty="0" err="1" smtClean="0">
                <a:solidFill>
                  <a:srgbClr val="FFFF00"/>
                </a:solidFill>
                <a:latin typeface="Century Gothic" pitchFamily="34" charset="0"/>
              </a:rPr>
              <a:t>Mariott</a:t>
            </a:r>
            <a:endParaRPr lang="en-US" sz="2400" b="1" dirty="0" smtClean="0">
              <a:solidFill>
                <a:srgbClr val="FFFF00"/>
              </a:solidFill>
              <a:latin typeface="Century Gothic" pitchFamily="34" charset="0"/>
            </a:endParaRPr>
          </a:p>
          <a:p>
            <a:r>
              <a:rPr lang="en-US" sz="2400" b="1" dirty="0" smtClean="0">
                <a:solidFill>
                  <a:srgbClr val="FFFF00"/>
                </a:solidFill>
                <a:latin typeface="Century Gothic" pitchFamily="34" charset="0"/>
              </a:rPr>
              <a:t>About $150 per night</a:t>
            </a:r>
          </a:p>
          <a:p>
            <a:r>
              <a:rPr lang="en-US" sz="2400" b="1" dirty="0" smtClean="0">
                <a:solidFill>
                  <a:srgbClr val="FFFF00"/>
                </a:solidFill>
                <a:latin typeface="Century Gothic" pitchFamily="34" charset="0"/>
              </a:rPr>
              <a:t>Spa, Dining, 2 pools, beachfront view, accessible from all parts of the island</a:t>
            </a:r>
            <a:r>
              <a:rPr lang="en-US" sz="2400" dirty="0" smtClean="0">
                <a:solidFill>
                  <a:srgbClr val="FFFF00"/>
                </a:solidFill>
                <a:latin typeface="Century Gothic" pitchFamily="34" charset="0"/>
              </a:rPr>
              <a:t>.</a:t>
            </a:r>
            <a:endParaRPr lang="en-US" sz="2400" dirty="0">
              <a:solidFill>
                <a:srgbClr val="FFFF00"/>
              </a:solidFill>
              <a:latin typeface="Century Gothic" pitchFamily="34" charset="0"/>
            </a:endParaRPr>
          </a:p>
        </p:txBody>
      </p:sp>
      <p:sp>
        <p:nvSpPr>
          <p:cNvPr id="6" name="TextBox 5"/>
          <p:cNvSpPr txBox="1"/>
          <p:nvPr/>
        </p:nvSpPr>
        <p:spPr>
          <a:xfrm>
            <a:off x="1219200" y="4648200"/>
            <a:ext cx="6934200" cy="1938992"/>
          </a:xfrm>
          <a:prstGeom prst="rect">
            <a:avLst/>
          </a:prstGeom>
          <a:noFill/>
        </p:spPr>
        <p:txBody>
          <a:bodyPr wrap="square" rtlCol="0">
            <a:spAutoFit/>
          </a:bodyPr>
          <a:lstStyle/>
          <a:p>
            <a:r>
              <a:rPr lang="en-US" sz="2400" b="1" dirty="0" smtClean="0">
                <a:solidFill>
                  <a:srgbClr val="FFFF00"/>
                </a:solidFill>
                <a:latin typeface="Century Gothic" pitchFamily="34" charset="0"/>
              </a:rPr>
              <a:t>Paradise Resort</a:t>
            </a:r>
          </a:p>
          <a:p>
            <a:r>
              <a:rPr lang="en-US" sz="2400" b="1" dirty="0" smtClean="0">
                <a:solidFill>
                  <a:srgbClr val="FFFF00"/>
                </a:solidFill>
                <a:latin typeface="Century Gothic" pitchFamily="34" charset="0"/>
              </a:rPr>
              <a:t>About $200 per night</a:t>
            </a:r>
          </a:p>
          <a:p>
            <a:r>
              <a:rPr lang="en-US" sz="2400" b="1" dirty="0" smtClean="0">
                <a:solidFill>
                  <a:srgbClr val="FFFF00"/>
                </a:solidFill>
                <a:latin typeface="Century Gothic" pitchFamily="34" charset="0"/>
              </a:rPr>
              <a:t>Spa, Free Dining, 4 pools, hot tub, up to 4 bedrooms, beachfront view, water skiing, snack bar with free service! </a:t>
            </a:r>
            <a:endParaRPr lang="en-US" sz="2400" b="1" dirty="0">
              <a:solidFill>
                <a:srgbClr val="FFFF00"/>
              </a:solidFill>
              <a:latin typeface="Century Gothic" pitchFamily="34"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10945">
            <a:off x="171170" y="1045855"/>
            <a:ext cx="2413426" cy="16715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562926">
            <a:off x="158961" y="3200965"/>
            <a:ext cx="2270600" cy="1415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04143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w="12700">
                  <a:solidFill>
                    <a:schemeClr val="bg1"/>
                  </a:solidFill>
                </a:ln>
                <a:latin typeface="Adobe Garamond Pro" pitchFamily="18" charset="0"/>
              </a:rPr>
              <a:t>Everglades Airboat Tour</a:t>
            </a:r>
            <a:endParaRPr lang="en-US" dirty="0">
              <a:ln w="12700">
                <a:solidFill>
                  <a:schemeClr val="bg1"/>
                </a:solidFill>
              </a:ln>
              <a:latin typeface="Adobe Garamond Pro" pitchFamily="18" charset="0"/>
            </a:endParaRPr>
          </a:p>
        </p:txBody>
      </p:sp>
      <p:sp>
        <p:nvSpPr>
          <p:cNvPr id="3" name="Content Placeholder 2"/>
          <p:cNvSpPr>
            <a:spLocks noGrp="1"/>
          </p:cNvSpPr>
          <p:nvPr>
            <p:ph idx="1"/>
          </p:nvPr>
        </p:nvSpPr>
        <p:spPr/>
        <p:txBody>
          <a:bodyPr>
            <a:noAutofit/>
          </a:bodyPr>
          <a:lstStyle/>
          <a:p>
            <a:r>
              <a:rPr lang="en-US" sz="2400" b="1" dirty="0" smtClean="0">
                <a:ln>
                  <a:solidFill>
                    <a:schemeClr val="tx1"/>
                  </a:solidFill>
                </a:ln>
                <a:latin typeface="Adobe Garamond Pro" pitchFamily="18" charset="0"/>
              </a:rPr>
              <a:t>These airboat tours are exciting and thrilling! Come to Everglade City, next to Marco Island and see live alligators, tour through the everglades, and ride an airboat! </a:t>
            </a:r>
            <a:r>
              <a:rPr lang="en-US" sz="2400" b="1" dirty="0" smtClean="0">
                <a:ln>
                  <a:solidFill>
                    <a:schemeClr val="tx1"/>
                  </a:solidFill>
                </a:ln>
                <a:latin typeface="Adobe Garamond Pro" pitchFamily="18" charset="0"/>
              </a:rPr>
              <a:t>The </a:t>
            </a:r>
            <a:r>
              <a:rPr lang="en-US" sz="2400" b="1" dirty="0" smtClean="0">
                <a:ln>
                  <a:solidFill>
                    <a:schemeClr val="tx1"/>
                  </a:solidFill>
                </a:ln>
                <a:latin typeface="Adobe Garamond Pro" pitchFamily="18" charset="0"/>
              </a:rPr>
              <a:t>magnificent environment that these creatures live in is amazing, and to see live alligators is thrilling! </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873997">
            <a:off x="3033116" y="4074142"/>
            <a:ext cx="3184261" cy="2111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68118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w="12700">
                  <a:solidFill>
                    <a:schemeClr val="bg1"/>
                  </a:solidFill>
                </a:ln>
                <a:latin typeface="Adobe Garamond Pro" pitchFamily="18" charset="0"/>
              </a:rPr>
              <a:t>Everglades Airboat </a:t>
            </a:r>
            <a:r>
              <a:rPr lang="en-US" dirty="0" smtClean="0">
                <a:ln w="12700">
                  <a:solidFill>
                    <a:schemeClr val="bg1"/>
                  </a:solidFill>
                </a:ln>
                <a:latin typeface="Adobe Garamond Pro" pitchFamily="18" charset="0"/>
              </a:rPr>
              <a:t>Tour Cont.</a:t>
            </a:r>
            <a:endParaRPr lang="en-US" dirty="0">
              <a:ln w="12700">
                <a:solidFill>
                  <a:schemeClr val="bg1"/>
                </a:solidFill>
              </a:ln>
              <a:latin typeface="Adobe Garamond Pro" pitchFamily="18" charset="0"/>
            </a:endParaRPr>
          </a:p>
        </p:txBody>
      </p:sp>
      <p:sp>
        <p:nvSpPr>
          <p:cNvPr id="3" name="Content Placeholder 2"/>
          <p:cNvSpPr>
            <a:spLocks noGrp="1"/>
          </p:cNvSpPr>
          <p:nvPr>
            <p:ph idx="1"/>
          </p:nvPr>
        </p:nvSpPr>
        <p:spPr/>
        <p:txBody>
          <a:bodyPr>
            <a:noAutofit/>
          </a:bodyPr>
          <a:lstStyle/>
          <a:p>
            <a:r>
              <a:rPr lang="en-US" sz="2400" b="1" dirty="0" smtClean="0">
                <a:ln>
                  <a:solidFill>
                    <a:schemeClr val="tx1"/>
                  </a:solidFill>
                </a:ln>
                <a:latin typeface="Adobe Garamond Pro" pitchFamily="18" charset="0"/>
              </a:rPr>
              <a:t>Speeding </a:t>
            </a:r>
            <a:r>
              <a:rPr lang="en-US" sz="2400" b="1" dirty="0" smtClean="0">
                <a:ln>
                  <a:solidFill>
                    <a:schemeClr val="tx1"/>
                  </a:solidFill>
                </a:ln>
                <a:latin typeface="Adobe Garamond Pro" pitchFamily="18" charset="0"/>
              </a:rPr>
              <a:t>through the waters of the Everglades will allow you to experience something that one would only dream about! When you come to Marco Island, this is one thing you cannot miss out on!</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478531">
            <a:off x="2449327" y="3304512"/>
            <a:ext cx="3933910" cy="2617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07686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45000">
              <a:schemeClr val="accent4">
                <a:lumMod val="40000"/>
                <a:lumOff val="60000"/>
              </a:schemeClr>
            </a:gs>
            <a:gs pos="100000">
              <a:schemeClr val="accent1">
                <a:tint val="44500"/>
                <a:satMod val="160000"/>
              </a:schemeClr>
            </a:gs>
            <a:gs pos="100000">
              <a:schemeClr val="accent1">
                <a:tint val="23500"/>
                <a:satMod val="160000"/>
              </a:schemeClr>
            </a:gs>
          </a:gsLst>
          <a:path path="shape">
            <a:fillToRect l="50000" t="50000" r="50000" b="5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w="28575">
                  <a:solidFill>
                    <a:schemeClr val="accent3">
                      <a:lumMod val="50000"/>
                    </a:schemeClr>
                  </a:solidFill>
                </a:ln>
                <a:solidFill>
                  <a:srgbClr val="33CCFF"/>
                </a:solidFill>
              </a:rPr>
              <a:t>Food and Dining at Marco Island</a:t>
            </a:r>
            <a:endParaRPr lang="en-US" dirty="0">
              <a:ln w="28575">
                <a:solidFill>
                  <a:schemeClr val="accent3">
                    <a:lumMod val="50000"/>
                  </a:schemeClr>
                </a:solidFill>
              </a:ln>
              <a:solidFill>
                <a:srgbClr val="33CCFF"/>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30809157"/>
              </p:ext>
            </p:extLst>
          </p:nvPr>
        </p:nvGraphicFramePr>
        <p:xfrm>
          <a:off x="457200" y="1600200"/>
          <a:ext cx="8229600" cy="5125720"/>
        </p:xfrm>
        <a:graphic>
          <a:graphicData uri="http://schemas.openxmlformats.org/drawingml/2006/table">
            <a:tbl>
              <a:tblPr firstRow="1" bandRow="1">
                <a:tableStyleId>{35758FB7-9AC5-4552-8A53-C91805E547FA}</a:tableStyleId>
              </a:tblPr>
              <a:tblGrid>
                <a:gridCol w="2057400"/>
                <a:gridCol w="2057400"/>
                <a:gridCol w="2057400"/>
                <a:gridCol w="2057400"/>
              </a:tblGrid>
              <a:tr h="370840">
                <a:tc>
                  <a:txBody>
                    <a:bodyPr/>
                    <a:lstStyle/>
                    <a:p>
                      <a:r>
                        <a:rPr lang="en-US" dirty="0" smtClean="0"/>
                        <a:t>Restaurant</a:t>
                      </a:r>
                      <a:r>
                        <a:rPr lang="en-US" baseline="0" dirty="0" smtClean="0"/>
                        <a:t> Name</a:t>
                      </a:r>
                      <a:endParaRPr lang="en-US" dirty="0"/>
                    </a:p>
                  </a:txBody>
                  <a:tcPr/>
                </a:tc>
                <a:tc>
                  <a:txBody>
                    <a:bodyPr/>
                    <a:lstStyle/>
                    <a:p>
                      <a:r>
                        <a:rPr lang="en-US" dirty="0" smtClean="0"/>
                        <a:t>Address</a:t>
                      </a:r>
                      <a:endParaRPr lang="en-US" dirty="0"/>
                    </a:p>
                  </a:txBody>
                  <a:tcPr/>
                </a:tc>
                <a:tc>
                  <a:txBody>
                    <a:bodyPr/>
                    <a:lstStyle/>
                    <a:p>
                      <a:r>
                        <a:rPr lang="en-US" dirty="0" smtClean="0"/>
                        <a:t>Type of</a:t>
                      </a:r>
                      <a:r>
                        <a:rPr lang="en-US" baseline="0" dirty="0" smtClean="0"/>
                        <a:t> Food</a:t>
                      </a:r>
                      <a:endParaRPr lang="en-US" dirty="0"/>
                    </a:p>
                  </a:txBody>
                  <a:tcPr/>
                </a:tc>
                <a:tc>
                  <a:txBody>
                    <a:bodyPr/>
                    <a:lstStyle/>
                    <a:p>
                      <a:r>
                        <a:rPr lang="en-US" dirty="0" smtClean="0"/>
                        <a:t>Phot</a:t>
                      </a:r>
                      <a:r>
                        <a:rPr lang="en-US" baseline="0" dirty="0" smtClean="0"/>
                        <a:t>o Image</a:t>
                      </a:r>
                      <a:endParaRPr lang="en-US" dirty="0"/>
                    </a:p>
                  </a:txBody>
                  <a:tcPr/>
                </a:tc>
              </a:tr>
              <a:tr h="370840">
                <a:tc>
                  <a:txBody>
                    <a:bodyPr/>
                    <a:lstStyle/>
                    <a:p>
                      <a:r>
                        <a:rPr lang="en-US" dirty="0" smtClean="0"/>
                        <a:t>Snook In</a:t>
                      </a:r>
                      <a:endParaRPr lang="en-US" dirty="0"/>
                    </a:p>
                  </a:txBody>
                  <a:tcPr/>
                </a:tc>
                <a:tc>
                  <a:txBody>
                    <a:bodyPr/>
                    <a:lstStyle/>
                    <a:p>
                      <a:r>
                        <a:rPr lang="en-US" dirty="0" smtClean="0"/>
                        <a:t>1215 Bald Eagle Drive</a:t>
                      </a:r>
                    </a:p>
                    <a:p>
                      <a:r>
                        <a:rPr lang="en-US" dirty="0" smtClean="0"/>
                        <a:t>Marco Island</a:t>
                      </a:r>
                    </a:p>
                    <a:p>
                      <a:endParaRPr lang="en-US" dirty="0"/>
                    </a:p>
                  </a:txBody>
                  <a:tcPr/>
                </a:tc>
                <a:tc>
                  <a:txBody>
                    <a:bodyPr/>
                    <a:lstStyle/>
                    <a:p>
                      <a:r>
                        <a:rPr lang="en-US" dirty="0" smtClean="0"/>
                        <a:t>Seafood</a:t>
                      </a:r>
                      <a:endParaRPr lang="en-US" dirty="0"/>
                    </a:p>
                  </a:txBody>
                  <a:tcPr/>
                </a:tc>
                <a:tc>
                  <a:txBody>
                    <a:bodyPr/>
                    <a:lstStyle/>
                    <a:p>
                      <a:endParaRPr lang="en-US" dirty="0"/>
                    </a:p>
                  </a:txBody>
                  <a:tcPr/>
                </a:tc>
              </a:tr>
              <a:tr h="370840">
                <a:tc>
                  <a:txBody>
                    <a:bodyPr/>
                    <a:lstStyle/>
                    <a:p>
                      <a:r>
                        <a:rPr lang="en-US" dirty="0" smtClean="0"/>
                        <a:t>Marco Polo Restaurant</a:t>
                      </a:r>
                      <a:endParaRPr lang="en-US" dirty="0"/>
                    </a:p>
                  </a:txBody>
                  <a:tcPr/>
                </a:tc>
                <a:tc>
                  <a:txBody>
                    <a:bodyPr/>
                    <a:lstStyle/>
                    <a:p>
                      <a:r>
                        <a:rPr lang="es-ES" dirty="0" smtClean="0"/>
                        <a:t>30 Marco Lake Drive</a:t>
                      </a:r>
                    </a:p>
                    <a:p>
                      <a:r>
                        <a:rPr lang="es-ES" dirty="0" smtClean="0"/>
                        <a:t>Marco Island</a:t>
                      </a:r>
                    </a:p>
                    <a:p>
                      <a:endParaRPr lang="en-US" dirty="0"/>
                    </a:p>
                  </a:txBody>
                  <a:tcPr/>
                </a:tc>
                <a:tc>
                  <a:txBody>
                    <a:bodyPr/>
                    <a:lstStyle/>
                    <a:p>
                      <a:r>
                        <a:rPr lang="en-US" dirty="0" smtClean="0"/>
                        <a:t>Seafood</a:t>
                      </a:r>
                      <a:endParaRPr lang="en-US" dirty="0"/>
                    </a:p>
                  </a:txBody>
                  <a:tcPr/>
                </a:tc>
                <a:tc>
                  <a:txBody>
                    <a:bodyPr/>
                    <a:lstStyle/>
                    <a:p>
                      <a:endParaRPr lang="en-US" dirty="0"/>
                    </a:p>
                  </a:txBody>
                  <a:tcPr/>
                </a:tc>
              </a:tr>
              <a:tr h="370840">
                <a:tc>
                  <a:txBody>
                    <a:bodyPr/>
                    <a:lstStyle/>
                    <a:p>
                      <a:r>
                        <a:rPr lang="en-US" dirty="0" smtClean="0"/>
                        <a:t>CJ’S on the Bay</a:t>
                      </a:r>
                      <a:endParaRPr lang="en-US" dirty="0"/>
                    </a:p>
                  </a:txBody>
                  <a:tcPr/>
                </a:tc>
                <a:tc>
                  <a:txBody>
                    <a:bodyPr/>
                    <a:lstStyle/>
                    <a:p>
                      <a:r>
                        <a:rPr lang="fr-FR" dirty="0" smtClean="0"/>
                        <a:t>740 N. Collier </a:t>
                      </a:r>
                      <a:r>
                        <a:rPr lang="fr-FR" dirty="0" err="1" smtClean="0"/>
                        <a:t>Blvd</a:t>
                      </a:r>
                      <a:r>
                        <a:rPr lang="fr-FR" dirty="0" smtClean="0"/>
                        <a:t>, Suite 105</a:t>
                      </a:r>
                    </a:p>
                    <a:p>
                      <a:endParaRPr lang="fr-FR" dirty="0" smtClean="0"/>
                    </a:p>
                    <a:p>
                      <a:endParaRPr lang="fr-FR" dirty="0"/>
                    </a:p>
                  </a:txBody>
                  <a:tcPr/>
                </a:tc>
                <a:tc>
                  <a:txBody>
                    <a:bodyPr/>
                    <a:lstStyle/>
                    <a:p>
                      <a:r>
                        <a:rPr lang="en-US" dirty="0" smtClean="0"/>
                        <a:t>Seafood</a:t>
                      </a:r>
                      <a:endParaRPr lang="en-US" dirty="0"/>
                    </a:p>
                  </a:txBody>
                  <a:tcPr/>
                </a:tc>
                <a:tc>
                  <a:txBody>
                    <a:bodyPr/>
                    <a:lstStyle/>
                    <a:p>
                      <a:endParaRPr lang="en-US" dirty="0"/>
                    </a:p>
                  </a:txBody>
                  <a:tcPr/>
                </a:tc>
              </a:tr>
              <a:tr h="370840">
                <a:tc>
                  <a:txBody>
                    <a:bodyPr/>
                    <a:lstStyle/>
                    <a:p>
                      <a:r>
                        <a:rPr lang="en-US" dirty="0" smtClean="0"/>
                        <a:t>Captain Brien’s Seafood</a:t>
                      </a:r>
                      <a:endParaRPr lang="en-US" dirty="0"/>
                    </a:p>
                  </a:txBody>
                  <a:tcPr/>
                </a:tc>
                <a:tc>
                  <a:txBody>
                    <a:bodyPr/>
                    <a:lstStyle/>
                    <a:p>
                      <a:r>
                        <a:rPr lang="en-US" dirty="0" smtClean="0"/>
                        <a:t>599 S Collier Blvd # 218 </a:t>
                      </a:r>
                    </a:p>
                    <a:p>
                      <a:endParaRPr lang="en-US" dirty="0" smtClean="0"/>
                    </a:p>
                    <a:p>
                      <a:endParaRPr lang="en-US" dirty="0" smtClean="0"/>
                    </a:p>
                  </a:txBody>
                  <a:tcPr/>
                </a:tc>
                <a:tc>
                  <a:txBody>
                    <a:bodyPr/>
                    <a:lstStyle/>
                    <a:p>
                      <a:r>
                        <a:rPr lang="en-US" dirty="0" smtClean="0"/>
                        <a:t>Seafood</a:t>
                      </a:r>
                      <a:endParaRPr lang="en-US" dirty="0"/>
                    </a:p>
                  </a:txBody>
                  <a:tcPr/>
                </a:tc>
                <a:tc>
                  <a:txBody>
                    <a:bodyPr/>
                    <a:lstStyle/>
                    <a:p>
                      <a:endParaRPr lang="en-US" dirty="0"/>
                    </a:p>
                  </a:txBody>
                  <a:tcPr/>
                </a:tc>
              </a:tr>
            </a:tbl>
          </a:graphicData>
        </a:graphic>
      </p:graphicFrame>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4200" y="2057400"/>
            <a:ext cx="1455122" cy="108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4200" y="3276600"/>
            <a:ext cx="1538287" cy="1023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45017" y="4495800"/>
            <a:ext cx="1233487"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85432" y="5562600"/>
            <a:ext cx="1614487" cy="1074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50395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45000">
              <a:srgbClr val="25D139"/>
            </a:gs>
            <a:gs pos="100000">
              <a:schemeClr val="accent1">
                <a:tint val="44500"/>
                <a:satMod val="160000"/>
              </a:schemeClr>
            </a:gs>
            <a:gs pos="100000">
              <a:schemeClr val="accent1">
                <a:tint val="23500"/>
                <a:satMod val="160000"/>
              </a:schemeClr>
            </a:gs>
          </a:gsLst>
          <a:path path="shape">
            <a:fillToRect l="50000" t="50000" r="50000" b="5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a:solidFill>
                    <a:srgbClr val="EB15B3"/>
                  </a:solidFill>
                </a:ln>
                <a:solidFill>
                  <a:schemeClr val="accent4">
                    <a:lumMod val="50000"/>
                  </a:schemeClr>
                </a:solidFill>
                <a:effectLst>
                  <a:glow rad="139700">
                    <a:schemeClr val="accent4">
                      <a:satMod val="175000"/>
                      <a:alpha val="40000"/>
                    </a:schemeClr>
                  </a:glow>
                </a:effectLst>
              </a:rPr>
              <a:t>What to Pack for Marco Island</a:t>
            </a:r>
            <a:endParaRPr lang="en-US" b="1" dirty="0">
              <a:ln>
                <a:solidFill>
                  <a:srgbClr val="EB15B3"/>
                </a:solidFill>
              </a:ln>
              <a:solidFill>
                <a:schemeClr val="accent4">
                  <a:lumMod val="50000"/>
                </a:schemeClr>
              </a:solidFill>
              <a:effectLst>
                <a:glow rad="139700">
                  <a:schemeClr val="accent4">
                    <a:satMod val="175000"/>
                    <a:alpha val="40000"/>
                  </a:schemeClr>
                </a:glow>
              </a:effectLst>
            </a:endParaRPr>
          </a:p>
        </p:txBody>
      </p:sp>
      <p:sp>
        <p:nvSpPr>
          <p:cNvPr id="3" name="Content Placeholder 2"/>
          <p:cNvSpPr>
            <a:spLocks noGrp="1"/>
          </p:cNvSpPr>
          <p:nvPr>
            <p:ph idx="1"/>
          </p:nvPr>
        </p:nvSpPr>
        <p:spPr/>
        <p:txBody>
          <a:bodyPr>
            <a:normAutofit fontScale="85000" lnSpcReduction="20000"/>
          </a:bodyPr>
          <a:lstStyle/>
          <a:p>
            <a:pPr>
              <a:buFont typeface="Wingdings" pitchFamily="2" charset="2"/>
              <a:buChar char="q"/>
            </a:pPr>
            <a:r>
              <a:rPr lang="en-US" b="1" dirty="0" smtClean="0">
                <a:solidFill>
                  <a:schemeClr val="accent4">
                    <a:lumMod val="50000"/>
                  </a:schemeClr>
                </a:solidFill>
              </a:rPr>
              <a:t>Bathing suits</a:t>
            </a:r>
          </a:p>
          <a:p>
            <a:pPr>
              <a:buFont typeface="Wingdings" pitchFamily="2" charset="2"/>
              <a:buChar char="q"/>
            </a:pPr>
            <a:r>
              <a:rPr lang="en-US" b="1" dirty="0" smtClean="0">
                <a:solidFill>
                  <a:schemeClr val="accent4">
                    <a:lumMod val="50000"/>
                  </a:schemeClr>
                </a:solidFill>
              </a:rPr>
              <a:t>Sun block</a:t>
            </a:r>
          </a:p>
          <a:p>
            <a:pPr>
              <a:buFont typeface="Wingdings" pitchFamily="2" charset="2"/>
              <a:buChar char="q"/>
            </a:pPr>
            <a:r>
              <a:rPr lang="en-US" b="1" dirty="0" smtClean="0">
                <a:solidFill>
                  <a:schemeClr val="accent4">
                    <a:lumMod val="50000"/>
                  </a:schemeClr>
                </a:solidFill>
              </a:rPr>
              <a:t>Sun glasses</a:t>
            </a:r>
          </a:p>
          <a:p>
            <a:pPr>
              <a:buFont typeface="Wingdings" pitchFamily="2" charset="2"/>
              <a:buChar char="q"/>
            </a:pPr>
            <a:r>
              <a:rPr lang="en-US" b="1" dirty="0" smtClean="0">
                <a:solidFill>
                  <a:schemeClr val="accent4">
                    <a:lumMod val="50000"/>
                  </a:schemeClr>
                </a:solidFill>
              </a:rPr>
              <a:t>Shorts </a:t>
            </a:r>
          </a:p>
          <a:p>
            <a:pPr>
              <a:buFont typeface="Wingdings" pitchFamily="2" charset="2"/>
              <a:buChar char="q"/>
            </a:pPr>
            <a:r>
              <a:rPr lang="en-US" b="1" dirty="0" smtClean="0">
                <a:solidFill>
                  <a:schemeClr val="accent4">
                    <a:lumMod val="50000"/>
                  </a:schemeClr>
                </a:solidFill>
              </a:rPr>
              <a:t>T-shirts</a:t>
            </a:r>
          </a:p>
          <a:p>
            <a:pPr>
              <a:buFont typeface="Wingdings" pitchFamily="2" charset="2"/>
              <a:buChar char="q"/>
            </a:pPr>
            <a:r>
              <a:rPr lang="en-US" b="1" dirty="0" smtClean="0">
                <a:solidFill>
                  <a:schemeClr val="accent4">
                    <a:lumMod val="50000"/>
                  </a:schemeClr>
                </a:solidFill>
              </a:rPr>
              <a:t>Flip Flops</a:t>
            </a:r>
          </a:p>
          <a:p>
            <a:pPr>
              <a:buFont typeface="Wingdings" pitchFamily="2" charset="2"/>
              <a:buChar char="q"/>
            </a:pPr>
            <a:r>
              <a:rPr lang="en-US" b="1" dirty="0" smtClean="0">
                <a:solidFill>
                  <a:schemeClr val="accent4">
                    <a:lumMod val="50000"/>
                  </a:schemeClr>
                </a:solidFill>
              </a:rPr>
              <a:t>A good book</a:t>
            </a:r>
          </a:p>
          <a:p>
            <a:pPr>
              <a:buFont typeface="Wingdings" pitchFamily="2" charset="2"/>
              <a:buChar char="q"/>
            </a:pPr>
            <a:r>
              <a:rPr lang="en-US" b="1" dirty="0" smtClean="0">
                <a:solidFill>
                  <a:schemeClr val="accent4">
                    <a:lumMod val="50000"/>
                  </a:schemeClr>
                </a:solidFill>
              </a:rPr>
              <a:t>Money </a:t>
            </a:r>
          </a:p>
          <a:p>
            <a:pPr>
              <a:buFont typeface="Wingdings" pitchFamily="2" charset="2"/>
              <a:buChar char="q"/>
            </a:pPr>
            <a:r>
              <a:rPr lang="en-US" b="1" dirty="0" smtClean="0">
                <a:solidFill>
                  <a:schemeClr val="accent4">
                    <a:lumMod val="50000"/>
                  </a:schemeClr>
                </a:solidFill>
              </a:rPr>
              <a:t>Nice clothes</a:t>
            </a:r>
          </a:p>
          <a:p>
            <a:pPr>
              <a:buFont typeface="Wingdings" pitchFamily="2" charset="2"/>
              <a:buChar char="q"/>
            </a:pPr>
            <a:r>
              <a:rPr lang="en-US" b="1" dirty="0" smtClean="0">
                <a:solidFill>
                  <a:schemeClr val="accent4">
                    <a:lumMod val="50000"/>
                  </a:schemeClr>
                </a:solidFill>
              </a:rPr>
              <a:t>Any accessories one might need in the sun</a:t>
            </a:r>
          </a:p>
        </p:txBody>
      </p:sp>
      <p:pic>
        <p:nvPicPr>
          <p:cNvPr id="7170" name="Picture 2" descr="C:\Documents and Settings\kathynmiddlebrook\Local Settings\Temporary Internet Files\Content.IE5\31P3X5O7\MC900441357[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436395">
            <a:off x="4724400" y="1752600"/>
            <a:ext cx="2743200"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75428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178</TotalTime>
  <Words>442</Words>
  <Application>Microsoft Office PowerPoint</Application>
  <PresentationFormat>On-screen Show (4:3)</PresentationFormat>
  <Paragraphs>61</Paragraphs>
  <Slides>10</Slides>
  <Notes>0</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Office Theme</vt:lpstr>
      <vt:lpstr>1_Office Theme</vt:lpstr>
      <vt:lpstr>Marco Island, Florida</vt:lpstr>
      <vt:lpstr>Climate of Marco Island</vt:lpstr>
      <vt:lpstr>How to get to Marco Island</vt:lpstr>
      <vt:lpstr>How to get to Marco Island Cont.</vt:lpstr>
      <vt:lpstr>PowerPoint Presentation</vt:lpstr>
      <vt:lpstr>Everglades Airboat Tour</vt:lpstr>
      <vt:lpstr>Everglades Airboat Tour Cont.</vt:lpstr>
      <vt:lpstr>Food and Dining at Marco Island</vt:lpstr>
      <vt:lpstr>What to Pack for Marco Island</vt:lpstr>
      <vt:lpstr>PowerPoint Presentation</vt:lpstr>
    </vt:vector>
  </TitlesOfParts>
  <Company>Ridgefield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Marco Island, Florida</dc:title>
  <dc:creator>RPS</dc:creator>
  <cp:lastModifiedBy>RPS</cp:lastModifiedBy>
  <cp:revision>17</cp:revision>
  <dcterms:created xsi:type="dcterms:W3CDTF">2011-12-08T12:44:49Z</dcterms:created>
  <dcterms:modified xsi:type="dcterms:W3CDTF">2011-12-13T14:39:17Z</dcterms:modified>
</cp:coreProperties>
</file>